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768" r:id="rId4"/>
  </p:sldMasterIdLst>
  <p:notesMasterIdLst>
    <p:notesMasterId r:id="rId25"/>
  </p:notesMasterIdLst>
  <p:handoutMasterIdLst>
    <p:handoutMasterId r:id="rId26"/>
  </p:handoutMasterIdLst>
  <p:sldIdLst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4" r:id="rId17"/>
    <p:sldId id="285" r:id="rId18"/>
    <p:sldId id="282" r:id="rId19"/>
    <p:sldId id="283" r:id="rId20"/>
    <p:sldId id="286" r:id="rId21"/>
    <p:sldId id="287" r:id="rId22"/>
    <p:sldId id="288" r:id="rId23"/>
    <p:sldId id="289" r:id="rId24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39" autoAdjust="0"/>
  </p:normalViewPr>
  <p:slideViewPr>
    <p:cSldViewPr snapToGrid="0">
      <p:cViewPr varScale="1">
        <p:scale>
          <a:sx n="109" d="100"/>
          <a:sy n="10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451BE0-6BC3-409B-BABD-6A0AEC930652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BBE6C5-4048-4AB5-A9FB-5B0F0F0C31B0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pt-BR" noProof="1" smtClean="0"/>
              <a:t>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1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8CF84C5E-3828-424B-B930-C44241184787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C65C6-AFA5-47D7-BB38-341A966C7A07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E37B8-B67C-4CB3-B756-219A2BEA3DDC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8D9BA-5491-4B70-B467-29765A608D29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CAA0817-7C32-4F46-BC99-EDD4589BF2AA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C68A4-76FC-4450-BB7F-BB97A82B5FD2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5B89E-F35E-4D79-A933-8EA383B759AD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0448D-CA94-45C7-90F2-AE99B1E01469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759018-2C69-468E-ADDE-669ED36366B6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88B95-CE62-45E5-B5D1-F904415BA897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pt-BR" noProof="1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12" name="Retângulo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8CA6A41-8A4E-4A97-A383-C41E815FFD1A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sp>
        <p:nvSpPr>
          <p:cNvPr id="10" name="Retângulo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FFA013-5341-46E8-8887-78A5B3AF66AD}" type="datetime1">
              <a:rPr lang="pt-BR" noProof="1" smtClean="0"/>
              <a:t>17/07/2020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8.png"/><Relationship Id="rId7" Type="http://schemas.openxmlformats.org/officeDocument/2006/relationships/image" Target="../media/image4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7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12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jpg"/><Relationship Id="rId10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emf"/><Relationship Id="rId5" Type="http://schemas.openxmlformats.org/officeDocument/2006/relationships/image" Target="../media/image5.png"/><Relationship Id="rId10" Type="http://schemas.openxmlformats.org/officeDocument/2006/relationships/image" Target="../media/image18.emf"/><Relationship Id="rId4" Type="http://schemas.openxmlformats.org/officeDocument/2006/relationships/image" Target="../media/image4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emf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12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7.emf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pic>
        <p:nvPicPr>
          <p:cNvPr id="5" name="Imagem 4" descr="camadas de seda branca na tela de fundo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tângulo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411615"/>
            <a:ext cx="9068586" cy="2461504"/>
          </a:xfrm>
        </p:spPr>
        <p:txBody>
          <a:bodyPr rtlCol="0">
            <a:noAutofit/>
          </a:bodyPr>
          <a:lstStyle/>
          <a:p>
            <a:r>
              <a:rPr lang="en-US" sz="4800" cap="none" noProof="1"/>
              <a:t>Asymmetric Cascaded H-bridge Multilevel Inverter: Advantages and Challenges</a:t>
            </a:r>
            <a:endParaRPr lang="pt-BR" sz="4800" cap="none" noProof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3788403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noProof="1"/>
              <a:t>Prof. Dr. Tiago Davi Curi Busarello</a:t>
            </a:r>
          </a:p>
        </p:txBody>
      </p:sp>
      <p:sp>
        <p:nvSpPr>
          <p:cNvPr id="24" name="Retângulo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44F81CC-36DB-4D40-A840-8EC648E6A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8" y="4694952"/>
            <a:ext cx="1986836" cy="71909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8BD948F-1723-4AAD-9EA3-446988542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75" y="4677431"/>
            <a:ext cx="663382" cy="66338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39464D6-0085-42FB-B816-61DB7AB00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56" y="4677431"/>
            <a:ext cx="1494522" cy="5938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6D4855A-E558-4270-88A4-0652A487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2809" y="4590708"/>
            <a:ext cx="497484" cy="746226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A0FCCAB-581C-4583-9C67-96A13E174108}"/>
              </a:ext>
            </a:extLst>
          </p:cNvPr>
          <p:cNvSpPr txBox="1">
            <a:spLocks/>
          </p:cNvSpPr>
          <p:nvPr/>
        </p:nvSpPr>
        <p:spPr>
          <a:xfrm>
            <a:off x="4518462" y="4954526"/>
            <a:ext cx="3155075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Distribution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73E8BF1-D0E4-427D-B6A3-244A6296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0" y="877486"/>
            <a:ext cx="4037629" cy="57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637A53D4-6863-4270-A8FA-0CC637E3EEE9}"/>
              </a:ext>
            </a:extLst>
          </p:cNvPr>
          <p:cNvSpPr txBox="1">
            <a:spLocks/>
          </p:cNvSpPr>
          <p:nvPr/>
        </p:nvSpPr>
        <p:spPr>
          <a:xfrm>
            <a:off x="4512869" y="2266747"/>
            <a:ext cx="7513650" cy="421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m = 1, the upper module processes 80% of the total power in {1:2:6} and 83% in {1:3:9}.</a:t>
            </a:r>
          </a:p>
          <a:p>
            <a:r>
              <a:rPr lang="en-US" sz="2400" dirty="0"/>
              <a:t>There are moments when the processed power is negative in the central and lower modules, called regenerative power.</a:t>
            </a:r>
          </a:p>
          <a:p>
            <a:r>
              <a:rPr lang="en-US" sz="2400" dirty="0"/>
              <a:t> It indicates power consumption from a module while the inverter is intended to supply, resulting in a contradiction. </a:t>
            </a:r>
          </a:p>
          <a:p>
            <a:r>
              <a:rPr lang="en-US" sz="2400" dirty="0"/>
              <a:t>The range where the three modules process positive power simultaneously (without applying any solution) is very limited.  </a:t>
            </a:r>
          </a:p>
          <a:p>
            <a:r>
              <a:rPr lang="en-US" sz="2400" dirty="0"/>
              <a:t>For the {1:2:6}, the range comprises the modulation index from 0.94 to 1. In {1:3:9}, from 0.96 to 1. There is also a short range also around m = 0.77 for the {1:2:6} and around m = 0.82 for {1:3:9}.</a:t>
            </a:r>
          </a:p>
          <a:p>
            <a:r>
              <a:rPr lang="en-US" sz="2400" dirty="0"/>
              <a:t>The lower modules processes at most 4.2% of total power in {1:2:6} and 3.2% in {1:3:9}. Processing lower power allows the lower module be modified without compromising the whole operation. </a:t>
            </a:r>
            <a:endParaRPr lang="pt-BR" sz="2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0B021F7-A957-4C76-AABA-73C690FD6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432" y="312066"/>
            <a:ext cx="2380050" cy="1801540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C65BDFE-C287-4567-9AE2-7A091306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10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7448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Distribution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39FA712-3B7C-4338-A183-C439970F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086" y="1191119"/>
            <a:ext cx="4818191" cy="500062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794F164-F0EB-4A31-97AE-A97FC02BF029}"/>
              </a:ext>
            </a:extLst>
          </p:cNvPr>
          <p:cNvSpPr txBox="1">
            <a:spLocks/>
          </p:cNvSpPr>
          <p:nvPr/>
        </p:nvSpPr>
        <p:spPr>
          <a:xfrm>
            <a:off x="4435463" y="2644096"/>
            <a:ext cx="7513650" cy="302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BMS may be prepared for that</a:t>
            </a:r>
          </a:p>
          <a:p>
            <a:r>
              <a:rPr lang="en-US" sz="2400" dirty="0"/>
              <a:t>Limitations in the modulation index</a:t>
            </a:r>
          </a:p>
          <a:p>
            <a:r>
              <a:rPr lang="en-US" sz="2400" dirty="0"/>
              <a:t>In case of capacitors instead of DC sources, controlling DC-link voltage is a challenge</a:t>
            </a:r>
          </a:p>
          <a:p>
            <a:endParaRPr lang="en-US" sz="2400" dirty="0"/>
          </a:p>
          <a:p>
            <a:r>
              <a:rPr lang="en-US" sz="2400" b="1" dirty="0"/>
              <a:t>Drawbacks of this topology</a:t>
            </a:r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BFB0A124-FBE7-4359-8D04-50D77C9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1627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DC-link currents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F3A17D-213A-4792-B20C-AD5B7500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681" y="1648335"/>
            <a:ext cx="4923450" cy="3896900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70E0980B-CD82-4034-80BE-A0D40928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12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80601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Closed-loop Current Control (grid)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166AA0-7363-45AE-852D-CC9342454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05" y="1394694"/>
            <a:ext cx="6025544" cy="4560937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27D4A7CC-8944-408B-A39B-1F21651B5DA0}"/>
              </a:ext>
            </a:extLst>
          </p:cNvPr>
          <p:cNvSpPr txBox="1">
            <a:spLocks/>
          </p:cNvSpPr>
          <p:nvPr/>
        </p:nvSpPr>
        <p:spPr>
          <a:xfrm>
            <a:off x="5130056" y="4129757"/>
            <a:ext cx="6625259" cy="302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system is nonlinear</a:t>
            </a:r>
          </a:p>
          <a:p>
            <a:r>
              <a:rPr lang="en-US" sz="2400" dirty="0"/>
              <a:t>Can be linearized for an operation point</a:t>
            </a:r>
          </a:p>
          <a:p>
            <a:r>
              <a:rPr lang="en-US" sz="2400" dirty="0"/>
              <a:t>Modulation index within 0.94 to 1</a:t>
            </a:r>
          </a:p>
          <a:p>
            <a:r>
              <a:rPr lang="en-US" sz="2400" dirty="0"/>
              <a:t>Linear controller </a:t>
            </a:r>
          </a:p>
          <a:p>
            <a:r>
              <a:rPr lang="en-US" sz="2400" dirty="0"/>
              <a:t>System has low bandwidth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24F29B-3019-4C15-9C23-7B5F24E2C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285" y="1971192"/>
            <a:ext cx="4783015" cy="906548"/>
          </a:xfrm>
          <a:prstGeom prst="rect">
            <a:avLst/>
          </a:prstGeom>
        </p:spPr>
      </p:pic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12C2CFB3-C272-42AD-94C0-017941E7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13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0038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Closed-loop Current Control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166AA0-7363-45AE-852D-CC9342454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37" y="1123160"/>
            <a:ext cx="3641813" cy="275661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3984A26-EF64-4951-BCAB-B5E633D4A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577" y="877487"/>
            <a:ext cx="5468244" cy="267055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0124F22-F8CB-4821-B6C3-4EA782F16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578" y="3647060"/>
            <a:ext cx="5468244" cy="273716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A34AF08-10C3-43FF-A61F-12B339F848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472" y="4620839"/>
            <a:ext cx="3111739" cy="1925095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91C50998-09A8-4A5A-9EC6-5B658C5A0B56}"/>
              </a:ext>
            </a:extLst>
          </p:cNvPr>
          <p:cNvSpPr txBox="1">
            <a:spLocks/>
          </p:cNvSpPr>
          <p:nvPr/>
        </p:nvSpPr>
        <p:spPr>
          <a:xfrm>
            <a:off x="0" y="3994870"/>
            <a:ext cx="4613787" cy="104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Influence of the proportional gain. Cannot be very high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C65A9EA-698B-4CA5-B1B6-7D0A8B05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14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5189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2" y="312066"/>
            <a:ext cx="11524053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Closed-loop Voltage Control (isolated)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7F92AA-B9C5-4184-8993-496E26908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31" y="1065817"/>
            <a:ext cx="6048423" cy="4396154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9CE64F8-EDFE-47FD-A02A-B1D8FD5C5632}"/>
              </a:ext>
            </a:extLst>
          </p:cNvPr>
          <p:cNvSpPr txBox="1">
            <a:spLocks/>
          </p:cNvSpPr>
          <p:nvPr/>
        </p:nvSpPr>
        <p:spPr>
          <a:xfrm>
            <a:off x="5323854" y="3950578"/>
            <a:ext cx="6625259" cy="302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Modify the output filter</a:t>
            </a:r>
          </a:p>
          <a:p>
            <a:r>
              <a:rPr lang="en-US" sz="2400" dirty="0"/>
              <a:t>Two types of controller: PR and Cascaded PI (two loops)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E6DE953-A2DF-4DBB-981F-20D523F8A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323" y="1248060"/>
            <a:ext cx="5087083" cy="9307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F8AD868-66FA-4196-AB46-174F66CB5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361" y="2417309"/>
            <a:ext cx="5087084" cy="1073057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42D4D73-AE98-4AC1-9135-8A01DAEE96BD}"/>
              </a:ext>
            </a:extLst>
          </p:cNvPr>
          <p:cNvSpPr txBox="1">
            <a:spLocks/>
          </p:cNvSpPr>
          <p:nvPr/>
        </p:nvSpPr>
        <p:spPr>
          <a:xfrm>
            <a:off x="5023047" y="5558233"/>
            <a:ext cx="6625259" cy="1014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T. D. C. Busarello, A. </a:t>
            </a:r>
            <a:r>
              <a:rPr lang="en-US" sz="2400" dirty="0" err="1"/>
              <a:t>Mortezaei</a:t>
            </a:r>
            <a:r>
              <a:rPr lang="en-US" sz="2400" dirty="0"/>
              <a:t>, H. K. M. Paredes, A. Al-Durra, J. A. </a:t>
            </a:r>
            <a:r>
              <a:rPr lang="en-US" sz="2400" dirty="0" err="1"/>
              <a:t>Pomilio</a:t>
            </a:r>
            <a:r>
              <a:rPr lang="en-US" sz="2400" dirty="0"/>
              <a:t> and M. G. </a:t>
            </a:r>
            <a:r>
              <a:rPr lang="en-US" sz="2400" dirty="0" err="1"/>
              <a:t>Simões</a:t>
            </a:r>
            <a:r>
              <a:rPr lang="en-US" sz="2400" dirty="0"/>
              <a:t>, "Simplified Small-Signal Model for Output Voltage Control of Asymmetric Cascaded H-Bridge Multilevel Inverter," in IEEE Transactions on Power Electronics, vol. 33, no. 4, pp. 3509-3519, April 2018, </a:t>
            </a:r>
            <a:r>
              <a:rPr lang="en-US" sz="2400" dirty="0" err="1"/>
              <a:t>doi</a:t>
            </a:r>
            <a:r>
              <a:rPr lang="en-US" sz="2400" dirty="0"/>
              <a:t>: 10.1109/TPEL.2017.2704919.</a:t>
            </a:r>
          </a:p>
          <a:p>
            <a:endParaRPr lang="en-US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4C4CE570-A5F6-4C7B-AC82-E83B717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15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588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Closed-loop Voltage Control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AB3109-DCBD-4F71-B502-26576CD11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696" y="1394694"/>
            <a:ext cx="4000500" cy="34480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1D675A0-9135-47DE-A46E-69172B370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748" y="1418506"/>
            <a:ext cx="3971925" cy="3400425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DCBD9073-F811-4DCF-9E07-787DBA81C7EE}"/>
              </a:ext>
            </a:extLst>
          </p:cNvPr>
          <p:cNvSpPr txBox="1">
            <a:spLocks/>
          </p:cNvSpPr>
          <p:nvPr/>
        </p:nvSpPr>
        <p:spPr>
          <a:xfrm>
            <a:off x="745330" y="6019318"/>
            <a:ext cx="10635895" cy="565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T. D. C. Busarello, A. </a:t>
            </a:r>
            <a:r>
              <a:rPr lang="en-US" sz="1100" dirty="0" err="1"/>
              <a:t>Mortezaei</a:t>
            </a:r>
            <a:r>
              <a:rPr lang="en-US" sz="1100" dirty="0"/>
              <a:t>, H. K. M. Paredes, A. Al-Durra, J. A. </a:t>
            </a:r>
            <a:r>
              <a:rPr lang="en-US" sz="1100" dirty="0" err="1"/>
              <a:t>Pomilio</a:t>
            </a:r>
            <a:r>
              <a:rPr lang="en-US" sz="1100" dirty="0"/>
              <a:t> and M. G. </a:t>
            </a:r>
            <a:r>
              <a:rPr lang="en-US" sz="1100" dirty="0" err="1"/>
              <a:t>Simões</a:t>
            </a:r>
            <a:r>
              <a:rPr lang="en-US" sz="1100" dirty="0"/>
              <a:t>, "Simplified Small-Signal Model for Output Voltage Control of Asymmetric Cascaded H-Bridge Multilevel Inverter," in IEEE Transactions on Power Electronics, vol. 33, no. 4, pp. 3509-3519, April 2018, </a:t>
            </a:r>
            <a:r>
              <a:rPr lang="en-US" sz="1100" dirty="0" err="1"/>
              <a:t>doi</a:t>
            </a:r>
            <a:r>
              <a:rPr lang="en-US" sz="1100" dirty="0"/>
              <a:t>: 10.1109/TPEL.2017.2704919.</a:t>
            </a:r>
          </a:p>
          <a:p>
            <a:endParaRPr lang="en-US" sz="1100" dirty="0"/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B85C9398-F6D1-4E5E-973B-3A9A393D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16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39112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Applications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and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Challenges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897623"/>
            <a:ext cx="11560029" cy="5628175"/>
          </a:xfrm>
        </p:spPr>
        <p:txBody>
          <a:bodyPr>
            <a:normAutofit/>
          </a:bodyPr>
          <a:lstStyle/>
          <a:p>
            <a:r>
              <a:rPr lang="en-US" sz="2400" dirty="0"/>
              <a:t>+</a:t>
            </a:r>
          </a:p>
          <a:p>
            <a:pPr lvl="1"/>
            <a:r>
              <a:rPr lang="en-US" sz="2200" dirty="0"/>
              <a:t>Operation within 0.94 to 1.</a:t>
            </a:r>
          </a:p>
          <a:p>
            <a:pPr lvl="1"/>
            <a:r>
              <a:rPr lang="en-US" sz="2200" dirty="0"/>
              <a:t>Handle bulk power</a:t>
            </a:r>
          </a:p>
          <a:p>
            <a:pPr lvl="1"/>
            <a:r>
              <a:rPr lang="en-US" sz="2200" dirty="0"/>
              <a:t>Medium voltage industrial grid. </a:t>
            </a:r>
          </a:p>
          <a:p>
            <a:pPr lvl="1"/>
            <a:r>
              <a:rPr lang="en-US" sz="2200" dirty="0"/>
              <a:t>Battery-based storage (efficiency) (Fuel cells)</a:t>
            </a:r>
          </a:p>
          <a:p>
            <a:pPr lvl="1"/>
            <a:r>
              <a:rPr lang="en-US" sz="2200" dirty="0"/>
              <a:t>STATCOM (capacitor instead of DC-source. Not hard to control the DC-link voltages)</a:t>
            </a:r>
          </a:p>
          <a:p>
            <a:pPr lvl="1"/>
            <a:r>
              <a:rPr lang="en-US" sz="2200" dirty="0"/>
              <a:t>Motor Driver (no filter)</a:t>
            </a:r>
          </a:p>
          <a:p>
            <a:r>
              <a:rPr lang="en-US" sz="2400" dirty="0"/>
              <a:t>-</a:t>
            </a:r>
          </a:p>
          <a:p>
            <a:pPr lvl="1"/>
            <a:r>
              <a:rPr lang="en-US" sz="2200" dirty="0"/>
              <a:t>Applications that need to a large range of modulation index</a:t>
            </a:r>
          </a:p>
          <a:p>
            <a:pPr lvl="1"/>
            <a:r>
              <a:rPr lang="en-US" sz="2200" dirty="0"/>
              <a:t>Active filter (hard to control the DC-link voltages. Low harmonic orders comp.)</a:t>
            </a:r>
          </a:p>
          <a:p>
            <a:pPr lvl="1"/>
            <a:r>
              <a:rPr lang="en-US" sz="2200" dirty="0"/>
              <a:t>PV systems (not trivial for MPPT. Not allowed the inclusion of DC-DC converter)</a:t>
            </a:r>
          </a:p>
          <a:p>
            <a:pPr lvl="1"/>
            <a:r>
              <a:rPr lang="en-US" sz="2200" dirty="0"/>
              <a:t> WG systems. 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747286A-81C6-48CD-B105-F736D2810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100" y="514290"/>
            <a:ext cx="1930582" cy="2255288"/>
          </a:xfrm>
          <a:prstGeom prst="rect">
            <a:avLst/>
          </a:prstGeom>
        </p:spPr>
      </p:pic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D38F7D9A-E07C-4C13-8EB9-99B9F0AB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17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43685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897623"/>
            <a:ext cx="11560029" cy="5628175"/>
          </a:xfrm>
        </p:spPr>
        <p:txBody>
          <a:bodyPr>
            <a:normAutofit/>
          </a:bodyPr>
          <a:lstStyle/>
          <a:p>
            <a:r>
              <a:rPr lang="en-US" sz="2400" dirty="0"/>
              <a:t>The main advantage of the asymmetric multilevel inverter is the upper module</a:t>
            </a:r>
          </a:p>
          <a:p>
            <a:r>
              <a:rPr lang="en-US" sz="2400" dirty="0"/>
              <a:t>It switches at 50Hz (or 60) </a:t>
            </a:r>
          </a:p>
          <a:p>
            <a:r>
              <a:rPr lang="en-US" sz="2400" dirty="0"/>
              <a:t>It processes 80% of the total power</a:t>
            </a:r>
          </a:p>
          <a:p>
            <a:r>
              <a:rPr lang="en-US" sz="2400" dirty="0"/>
              <a:t>The topology needs no high order and high volume filters</a:t>
            </a:r>
          </a:p>
          <a:p>
            <a:r>
              <a:rPr lang="en-US" sz="2400" dirty="0"/>
              <a:t>Power distribution among the modules is nonlinear (main drawback)</a:t>
            </a:r>
          </a:p>
          <a:p>
            <a:r>
              <a:rPr lang="en-US" sz="2400" dirty="0"/>
              <a:t>Topology and modulation should be kept unchanged</a:t>
            </a:r>
          </a:p>
          <a:p>
            <a:r>
              <a:rPr lang="en-US" sz="2400" dirty="0"/>
              <a:t>Any modification in the  structure or in the modulation may be investigated</a:t>
            </a:r>
          </a:p>
          <a:p>
            <a:r>
              <a:rPr lang="en-US" sz="2400" dirty="0"/>
              <a:t>The drawbacks may overlap the advantages</a:t>
            </a:r>
          </a:p>
          <a:p>
            <a:r>
              <a:rPr lang="en-US" sz="2400" dirty="0"/>
              <a:t>Not the first option </a:t>
            </a:r>
          </a:p>
          <a:p>
            <a:r>
              <a:rPr lang="en-US" sz="2400" dirty="0"/>
              <a:t>It needs nonlinear control strategies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4C942B6B-C4C5-4A15-953D-16204A6B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18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8880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570DCC8-F0A9-4975-A113-E68A08E99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" y="3485064"/>
            <a:ext cx="3610483" cy="1306744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C075662-B57F-4A70-B28D-7A458A211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27" y="3449304"/>
            <a:ext cx="3288791" cy="130674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50D25099-708A-46FB-9037-3EB0CB787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59" y="3449304"/>
            <a:ext cx="1286433" cy="128643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5BEA3CF-5119-4432-AE1B-7D5D1A2ADA44}"/>
              </a:ext>
            </a:extLst>
          </p:cNvPr>
          <p:cNvSpPr/>
          <p:nvPr/>
        </p:nvSpPr>
        <p:spPr>
          <a:xfrm>
            <a:off x="1745273" y="1893014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+mj-lt"/>
              </a:rPr>
              <a:t>Prof. Dr. </a:t>
            </a:r>
            <a:r>
              <a:rPr lang="pt-BR" b="1" dirty="0" err="1">
                <a:latin typeface="+mj-lt"/>
              </a:rPr>
              <a:t>Janamejaya</a:t>
            </a:r>
            <a:r>
              <a:rPr lang="pt-BR" b="1" dirty="0">
                <a:latin typeface="+mj-lt"/>
              </a:rPr>
              <a:t> </a:t>
            </a:r>
            <a:r>
              <a:rPr lang="pt-BR" b="1" dirty="0" err="1">
                <a:latin typeface="+mj-lt"/>
              </a:rPr>
              <a:t>Channegowda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Janamejaya Channegowda">
            <a:extLst>
              <a:ext uri="{FF2B5EF4-FFF2-40B4-BE49-F238E27FC236}">
                <a16:creationId xmlns:a16="http://schemas.microsoft.com/office/drawing/2014/main" id="{BFE7E330-FDE1-4440-A6F3-CBA392FB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3" y="160143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E8DC7C-E1A2-4F3C-8CB6-A7FE5B5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19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5445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897623"/>
            <a:ext cx="11560029" cy="5628175"/>
          </a:xfrm>
        </p:spPr>
        <p:txBody>
          <a:bodyPr>
            <a:normAutofit/>
          </a:bodyPr>
          <a:lstStyle/>
          <a:p>
            <a:r>
              <a:rPr lang="en-US" sz="2400" dirty="0"/>
              <a:t>Asymmetric Cascaded H-Bridge Multilevel Inverter Topology (from now on: asymmetric inverter) </a:t>
            </a:r>
          </a:p>
          <a:p>
            <a:r>
              <a:rPr lang="en-US" sz="2400" dirty="0"/>
              <a:t>Staircase modulation (Why not PWM?)</a:t>
            </a:r>
          </a:p>
          <a:p>
            <a:r>
              <a:rPr lang="en-US" sz="2400" dirty="0"/>
              <a:t>Power Distribution</a:t>
            </a:r>
          </a:p>
          <a:p>
            <a:r>
              <a:rPr lang="en-US" sz="2400" dirty="0"/>
              <a:t>DC-link currents</a:t>
            </a:r>
          </a:p>
          <a:p>
            <a:r>
              <a:rPr lang="en-US" sz="2400" dirty="0"/>
              <a:t>Closed-Loop current control (grid-connected)</a:t>
            </a:r>
          </a:p>
          <a:p>
            <a:r>
              <a:rPr lang="en-US" sz="2400" dirty="0"/>
              <a:t>Closed-Loop voltage control (isolated)</a:t>
            </a:r>
          </a:p>
          <a:p>
            <a:r>
              <a:rPr lang="en-US" sz="2400" dirty="0"/>
              <a:t>Applications and Challenges</a:t>
            </a:r>
          </a:p>
          <a:p>
            <a:r>
              <a:rPr lang="en-US" sz="2400" dirty="0"/>
              <a:t>Conclusions</a:t>
            </a:r>
          </a:p>
          <a:p>
            <a:r>
              <a:rPr lang="en-US" sz="2400" dirty="0"/>
              <a:t>Q&amp;A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BF496272-7306-42FD-AEE5-B1F27A34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2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0017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9" y="312066"/>
            <a:ext cx="10058400" cy="300263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 you!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5BEA3CF-5119-4432-AE1B-7D5D1A2ADA44}"/>
              </a:ext>
            </a:extLst>
          </p:cNvPr>
          <p:cNvSpPr/>
          <p:nvPr/>
        </p:nvSpPr>
        <p:spPr>
          <a:xfrm>
            <a:off x="3997428" y="4624319"/>
            <a:ext cx="39533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 err="1">
                <a:latin typeface="+mj-lt"/>
              </a:rPr>
              <a:t>Contact</a:t>
            </a:r>
            <a:endParaRPr lang="pt-BR" b="1" u="sng" dirty="0">
              <a:latin typeface="+mj-lt"/>
            </a:endParaRPr>
          </a:p>
          <a:p>
            <a:pPr algn="ctr"/>
            <a:r>
              <a:rPr lang="pt-BR" dirty="0">
                <a:latin typeface="+mj-lt"/>
              </a:rPr>
              <a:t>tiago.busarello@gmail.com</a:t>
            </a:r>
          </a:p>
          <a:p>
            <a:pPr algn="ctr"/>
            <a:endParaRPr lang="pt-BR" b="1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http://busarello.prof.ufsc.br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err="1">
                <a:latin typeface="+mj-lt"/>
              </a:rPr>
              <a:t>Youtube</a:t>
            </a:r>
            <a:r>
              <a:rPr lang="en-US" dirty="0">
                <a:latin typeface="+mj-lt"/>
              </a:rPr>
              <a:t>: Tiago Davi Curi </a:t>
            </a:r>
            <a:r>
              <a:rPr lang="en-US" dirty="0" err="1">
                <a:latin typeface="+mj-lt"/>
              </a:rPr>
              <a:t>Busarelo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Ver a imagem de origem">
            <a:extLst>
              <a:ext uri="{FF2B5EF4-FFF2-40B4-BE49-F238E27FC236}">
                <a16:creationId xmlns:a16="http://schemas.microsoft.com/office/drawing/2014/main" id="{1CF42261-B006-4EE2-8CA4-C17D84E9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02" y="3218554"/>
            <a:ext cx="527227" cy="11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A36A0F3-A16C-4086-BE66-6221F8F1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20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21342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8F22EF96-AAAC-45E8-92AD-2309D748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20" y="4705137"/>
            <a:ext cx="3315395" cy="182066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254ADEF-1F7A-429C-9D1B-361A4463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5" y="2768030"/>
            <a:ext cx="3315395" cy="19658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CA13EF7-28E4-4889-AEA2-24FC7821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95" y="861336"/>
            <a:ext cx="3263474" cy="19264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Topology</a:t>
            </a:r>
            <a:r>
              <a:rPr lang="pt-BR" b="1" dirty="0">
                <a:solidFill>
                  <a:schemeClr val="tx1"/>
                </a:solidFill>
              </a:rPr>
              <a:t> (Power </a:t>
            </a:r>
            <a:r>
              <a:rPr lang="pt-BR" b="1" dirty="0" err="1">
                <a:solidFill>
                  <a:schemeClr val="tx1"/>
                </a:solidFill>
              </a:rPr>
              <a:t>Structure</a:t>
            </a:r>
            <a:r>
              <a:rPr lang="pt-B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0" y="897623"/>
            <a:ext cx="4440922" cy="5628175"/>
          </a:xfrm>
        </p:spPr>
        <p:txBody>
          <a:bodyPr>
            <a:normAutofit/>
          </a:bodyPr>
          <a:lstStyle/>
          <a:p>
            <a:r>
              <a:rPr lang="en-US" sz="2400" dirty="0"/>
              <a:t>12 transistors</a:t>
            </a:r>
          </a:p>
          <a:p>
            <a:r>
              <a:rPr lang="en-US" sz="2400" dirty="0"/>
              <a:t>3 H-bridge converters. Series connection of their outputs</a:t>
            </a:r>
          </a:p>
          <a:p>
            <a:r>
              <a:rPr lang="en-US" sz="2400" dirty="0"/>
              <a:t>Unequal DC sources</a:t>
            </a:r>
          </a:p>
          <a:p>
            <a:r>
              <a:rPr lang="en-US" sz="2400" dirty="0"/>
              <a:t>DC sources scaled in the ratio {1:2:6} or {1:3:9}</a:t>
            </a:r>
          </a:p>
          <a:p>
            <a:r>
              <a:rPr lang="en-US" sz="2400" dirty="0"/>
              <a:t>Modules: Upper, central and lower modules </a:t>
            </a:r>
          </a:p>
          <a:p>
            <a:r>
              <a:rPr lang="en-US" sz="2400" dirty="0"/>
              <a:t>Three modules. Why not 2 or 4 or more? (Answer in the next slides)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202CCE-E597-4F49-9FD3-FD7472A58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749" y="1189722"/>
            <a:ext cx="3730022" cy="5152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B892B2-4752-41C9-B11F-B80E8C7B0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311" y="1561912"/>
            <a:ext cx="732336" cy="44077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84C3125-0B61-40CA-B627-4A5B882265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530" y="1561912"/>
            <a:ext cx="774115" cy="4407739"/>
          </a:xfrm>
          <a:prstGeom prst="rect">
            <a:avLst/>
          </a:prstGeom>
        </p:spPr>
      </p:pic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DFA9E7C5-EF29-4A04-B693-F76BEBCA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3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8421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Staircase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Modulation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539" y="897623"/>
            <a:ext cx="7913884" cy="5628175"/>
          </a:xfrm>
        </p:spPr>
        <p:txBody>
          <a:bodyPr>
            <a:normAutofit/>
          </a:bodyPr>
          <a:lstStyle/>
          <a:p>
            <a:r>
              <a:rPr lang="pt-BR" sz="2400" dirty="0" err="1"/>
              <a:t>Comparisons</a:t>
            </a:r>
            <a:r>
              <a:rPr lang="pt-BR" sz="2400" dirty="0"/>
              <a:t>: </a:t>
            </a:r>
            <a:r>
              <a:rPr lang="pt-BR" sz="2400" dirty="0" err="1"/>
              <a:t>Reference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compared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DC </a:t>
            </a:r>
            <a:r>
              <a:rPr lang="pt-BR" sz="2400" dirty="0" err="1"/>
              <a:t>values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0D0E99F-C639-4823-A273-1C60BAB6A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177" y="1119876"/>
            <a:ext cx="2507091" cy="29287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F21A22D-BBF8-402A-BD0F-78AB52992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175" y="4229099"/>
            <a:ext cx="1472943" cy="610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224FCBC-2C55-486F-B260-7A756857A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999" y="1758168"/>
            <a:ext cx="1847230" cy="19535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A9032A4-94F3-47CD-8BD1-4363EBEBF6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500" y="1432327"/>
            <a:ext cx="4200226" cy="23306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99E6976-C601-431D-ABB2-27B2515F3D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7832" y="2743019"/>
            <a:ext cx="1509346" cy="128792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8A9AD45-5E1B-45F6-8B3B-AD39685DA9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8118" y="3924269"/>
            <a:ext cx="2308485" cy="196982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6140C2B-B925-44B9-B095-ADD8BF740A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6603" y="3880117"/>
            <a:ext cx="6845680" cy="2484579"/>
          </a:xfrm>
          <a:prstGeom prst="rect">
            <a:avLst/>
          </a:prstGeom>
        </p:spPr>
      </p:pic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A7055704-5E92-458F-9373-CEB8FFF9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4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4654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Staircase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Modulation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953" y="3553837"/>
            <a:ext cx="4541392" cy="2857500"/>
          </a:xfrm>
        </p:spPr>
        <p:txBody>
          <a:bodyPr>
            <a:normAutofit fontScale="77500" lnSpcReduction="20000"/>
          </a:bodyPr>
          <a:lstStyle/>
          <a:p>
            <a:r>
              <a:rPr lang="pt-BR" sz="2400" dirty="0"/>
              <a:t>{1:2:6} 19 </a:t>
            </a:r>
            <a:r>
              <a:rPr lang="pt-BR" sz="2400" dirty="0" err="1"/>
              <a:t>levels</a:t>
            </a:r>
            <a:endParaRPr lang="pt-BR" sz="2400" dirty="0"/>
          </a:p>
          <a:p>
            <a:r>
              <a:rPr lang="pt-BR" sz="2400" dirty="0"/>
              <a:t>{1:3:9} 27 </a:t>
            </a:r>
            <a:r>
              <a:rPr lang="pt-BR" sz="2400" dirty="0" err="1"/>
              <a:t>levels</a:t>
            </a:r>
            <a:endParaRPr lang="pt-BR" sz="2400" dirty="0"/>
          </a:p>
          <a:p>
            <a:r>
              <a:rPr lang="pt-BR" sz="2400" dirty="0" err="1"/>
              <a:t>Very</a:t>
            </a:r>
            <a:r>
              <a:rPr lang="pt-BR" sz="2400" dirty="0"/>
              <a:t> close </a:t>
            </a:r>
            <a:r>
              <a:rPr lang="pt-BR" sz="2400" dirty="0" err="1"/>
              <a:t>to</a:t>
            </a:r>
            <a:r>
              <a:rPr lang="pt-BR" sz="2400" dirty="0"/>
              <a:t> sinusoidal</a:t>
            </a:r>
          </a:p>
          <a:p>
            <a:r>
              <a:rPr lang="pt-BR" sz="2400" dirty="0" err="1"/>
              <a:t>Low</a:t>
            </a:r>
            <a:r>
              <a:rPr lang="pt-BR" sz="2400" dirty="0"/>
              <a:t> </a:t>
            </a:r>
            <a:r>
              <a:rPr lang="pt-BR" sz="2400" dirty="0" err="1"/>
              <a:t>filtering</a:t>
            </a:r>
            <a:r>
              <a:rPr lang="pt-BR" sz="2400" dirty="0"/>
              <a:t> </a:t>
            </a:r>
            <a:r>
              <a:rPr lang="pt-BR" sz="2400" dirty="0" err="1"/>
              <a:t>requirements</a:t>
            </a:r>
            <a:endParaRPr lang="pt-BR" sz="2400" dirty="0"/>
          </a:p>
          <a:p>
            <a:r>
              <a:rPr lang="pt-BR" sz="2400" dirty="0" err="1"/>
              <a:t>Question</a:t>
            </a:r>
            <a:r>
              <a:rPr lang="pt-BR" sz="2400" dirty="0"/>
              <a:t>? </a:t>
            </a:r>
            <a:r>
              <a:rPr lang="pt-BR" sz="2400" dirty="0" err="1"/>
              <a:t>Why</a:t>
            </a:r>
            <a:r>
              <a:rPr lang="pt-BR" sz="2400" dirty="0"/>
              <a:t> </a:t>
            </a:r>
            <a:r>
              <a:rPr lang="pt-BR" sz="2400" dirty="0" err="1"/>
              <a:t>not</a:t>
            </a:r>
            <a:r>
              <a:rPr lang="pt-BR" sz="2400" dirty="0"/>
              <a:t> 2, 4 </a:t>
            </a:r>
            <a:r>
              <a:rPr lang="pt-BR" sz="2400" dirty="0" err="1"/>
              <a:t>or</a:t>
            </a:r>
            <a:r>
              <a:rPr lang="pt-BR" sz="2400" dirty="0"/>
              <a:t> more modules? </a:t>
            </a:r>
          </a:p>
          <a:p>
            <a:r>
              <a:rPr lang="pt-BR" sz="2400" dirty="0"/>
              <a:t>A: 4 </a:t>
            </a:r>
            <a:r>
              <a:rPr lang="pt-BR" sz="2400" dirty="0" err="1"/>
              <a:t>or</a:t>
            </a:r>
            <a:r>
              <a:rPr lang="pt-BR" sz="2400" dirty="0"/>
              <a:t> more: </a:t>
            </a:r>
            <a:r>
              <a:rPr lang="pt-BR" sz="2400" dirty="0" err="1"/>
              <a:t>Unnecessary</a:t>
            </a:r>
            <a:r>
              <a:rPr lang="pt-BR" sz="2400" dirty="0"/>
              <a:t>.</a:t>
            </a:r>
          </a:p>
          <a:p>
            <a:r>
              <a:rPr lang="pt-BR" sz="2400" dirty="0"/>
              <a:t>     2 </a:t>
            </a:r>
            <a:r>
              <a:rPr lang="pt-BR" sz="2400" dirty="0" err="1"/>
              <a:t>better</a:t>
            </a:r>
            <a:r>
              <a:rPr lang="pt-BR" sz="2400" dirty="0"/>
              <a:t> </a:t>
            </a:r>
            <a:r>
              <a:rPr lang="pt-BR" sz="2400" dirty="0" err="1"/>
              <a:t>using</a:t>
            </a:r>
            <a:r>
              <a:rPr lang="pt-BR" sz="2400" dirty="0"/>
              <a:t> </a:t>
            </a:r>
            <a:r>
              <a:rPr lang="pt-BR" sz="2400" dirty="0" err="1"/>
              <a:t>other</a:t>
            </a:r>
            <a:r>
              <a:rPr lang="pt-BR" sz="2400" dirty="0"/>
              <a:t> </a:t>
            </a:r>
            <a:r>
              <a:rPr lang="pt-BR" sz="2400" dirty="0" err="1"/>
              <a:t>modulation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377FCD-F4CB-4090-B7D6-8564F0464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54" y="1832053"/>
            <a:ext cx="3233580" cy="377743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9BC2B65-4B8D-4EAA-A782-53F08A6FF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114" y="4897345"/>
            <a:ext cx="2280752" cy="17105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37CE480-C4C7-4583-AC53-0FAB6D272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2870" y="877487"/>
            <a:ext cx="2280752" cy="171056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7557408-0CC6-4FE1-B6EB-AA1AA459D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0114" y="2905111"/>
            <a:ext cx="2280752" cy="1710564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414F638-1C00-485A-9886-6EB83B3C3379}"/>
              </a:ext>
            </a:extLst>
          </p:cNvPr>
          <p:cNvCxnSpPr/>
          <p:nvPr/>
        </p:nvCxnSpPr>
        <p:spPr>
          <a:xfrm flipV="1">
            <a:off x="3235569" y="1600200"/>
            <a:ext cx="1116623" cy="756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BA38DEC-4A68-4E2D-B80B-A536D177AB7B}"/>
              </a:ext>
            </a:extLst>
          </p:cNvPr>
          <p:cNvCxnSpPr>
            <a:cxnSpLocks/>
          </p:cNvCxnSpPr>
          <p:nvPr/>
        </p:nvCxnSpPr>
        <p:spPr>
          <a:xfrm flipV="1">
            <a:off x="3215995" y="3578469"/>
            <a:ext cx="1136197" cy="142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C52F728-7AF5-4CBF-BDA0-61D0E9FEEDB6}"/>
              </a:ext>
            </a:extLst>
          </p:cNvPr>
          <p:cNvCxnSpPr>
            <a:cxnSpLocks/>
          </p:cNvCxnSpPr>
          <p:nvPr/>
        </p:nvCxnSpPr>
        <p:spPr>
          <a:xfrm>
            <a:off x="3215994" y="5039649"/>
            <a:ext cx="1136197" cy="648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9862A1B0-268A-4349-8390-91B43C1873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0823" y="877487"/>
            <a:ext cx="3247292" cy="2435469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EE755CCD-8B79-4BB1-A5C4-C8B5C0DF882F}"/>
              </a:ext>
            </a:extLst>
          </p:cNvPr>
          <p:cNvCxnSpPr>
            <a:cxnSpLocks/>
          </p:cNvCxnSpPr>
          <p:nvPr/>
        </p:nvCxnSpPr>
        <p:spPr>
          <a:xfrm flipV="1">
            <a:off x="3944770" y="1960655"/>
            <a:ext cx="4029853" cy="1849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8ACEB646-AD5E-4627-8B29-2CB5A872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5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7484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Staircase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Modulation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897623"/>
            <a:ext cx="11560029" cy="5628175"/>
          </a:xfrm>
        </p:spPr>
        <p:txBody>
          <a:bodyPr>
            <a:normAutofit/>
          </a:bodyPr>
          <a:lstStyle/>
          <a:p>
            <a:r>
              <a:rPr lang="pt-BR" sz="2400" dirty="0" err="1"/>
              <a:t>Why</a:t>
            </a:r>
            <a:r>
              <a:rPr lang="pt-BR" sz="2400" dirty="0"/>
              <a:t>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use PWM?</a:t>
            </a:r>
          </a:p>
          <a:p>
            <a:r>
              <a:rPr lang="pt-BR" sz="2400" dirty="0"/>
              <a:t>Background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2EBD3F-0679-4EE2-A456-F2F698C04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05" y="2009652"/>
            <a:ext cx="3936807" cy="17482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85C44E7-389E-4415-9008-9564DC111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501" y="3886164"/>
            <a:ext cx="1537730" cy="115618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C2B3411-F6B0-43EB-9B02-F2C6A2B7D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1283" y="2093926"/>
            <a:ext cx="3058246" cy="13350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417F37C-A0D5-46BF-9C18-40DE19B619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2017" y="1468992"/>
            <a:ext cx="3915256" cy="18493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9466B6-725A-4F2D-8C0D-EED5E375ECF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48" y="4197479"/>
            <a:ext cx="3742690" cy="19869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7C4A657-B413-437F-B46F-EA7D3A200759}"/>
              </a:ext>
            </a:extLst>
          </p:cNvPr>
          <p:cNvSpPr txBox="1">
            <a:spLocks/>
          </p:cNvSpPr>
          <p:nvPr/>
        </p:nvSpPr>
        <p:spPr>
          <a:xfrm>
            <a:off x="7388076" y="3639602"/>
            <a:ext cx="4541392" cy="285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fsw</a:t>
            </a:r>
            <a:r>
              <a:rPr lang="en-US" sz="2400" dirty="0"/>
              <a:t> = 20 kHz</a:t>
            </a:r>
          </a:p>
          <a:p>
            <a:r>
              <a:rPr lang="en-US" sz="2400" dirty="0"/>
              <a:t>Thousands of commutations within 1 cycle</a:t>
            </a:r>
          </a:p>
          <a:p>
            <a:r>
              <a:rPr lang="en-US" sz="2400" dirty="0"/>
              <a:t>Switching losses </a:t>
            </a:r>
          </a:p>
          <a:p>
            <a:endParaRPr lang="pt-BR" sz="2400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AB0367FA-9104-4BA5-A79C-B081938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6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3780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Staircase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Modulation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3" y="897623"/>
            <a:ext cx="11560029" cy="5628175"/>
          </a:xfrm>
        </p:spPr>
        <p:txBody>
          <a:bodyPr>
            <a:normAutofit/>
          </a:bodyPr>
          <a:lstStyle/>
          <a:p>
            <a:r>
              <a:rPr lang="pt-BR" sz="2400" dirty="0" err="1"/>
              <a:t>Why</a:t>
            </a:r>
            <a:r>
              <a:rPr lang="pt-BR" sz="2400" dirty="0"/>
              <a:t>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use PWM?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D9D73EC-C9B5-4360-AAC3-69DCAAD97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47" y="1862256"/>
            <a:ext cx="3233580" cy="37774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68D6048-2496-4CDB-8DDC-D03DE9CF4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303" y="1991469"/>
            <a:ext cx="2317396" cy="1094631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3AF2BE4-CEDC-4C53-BF9B-0ED18938A3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072658" y="2369538"/>
            <a:ext cx="972645" cy="169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5B5E3E47-EC6E-47CC-823A-3D6CC91C28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878" y="1439746"/>
            <a:ext cx="4211364" cy="1989254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35BB8275-9CAC-4556-A67C-8B573C82F2D2}"/>
              </a:ext>
            </a:extLst>
          </p:cNvPr>
          <p:cNvSpPr txBox="1">
            <a:spLocks/>
          </p:cNvSpPr>
          <p:nvPr/>
        </p:nvSpPr>
        <p:spPr>
          <a:xfrm>
            <a:off x="4045303" y="3688433"/>
            <a:ext cx="7513650" cy="2965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Few commutations within 1 cycle</a:t>
            </a:r>
          </a:p>
          <a:p>
            <a:r>
              <a:rPr lang="en-US" sz="2400" dirty="0"/>
              <a:t>Switching frequency of the upper module is 50 or 60Hz (low losses)</a:t>
            </a:r>
          </a:p>
          <a:p>
            <a:r>
              <a:rPr lang="en-US" sz="2400" dirty="0"/>
              <a:t>The upper module may hold 80% of the total processing power. </a:t>
            </a:r>
          </a:p>
          <a:p>
            <a:r>
              <a:rPr lang="en-US" sz="2400" dirty="0"/>
              <a:t>Low filtering requirements</a:t>
            </a:r>
          </a:p>
          <a:p>
            <a:r>
              <a:rPr lang="en-US" sz="2400" b="1" dirty="0"/>
              <a:t>Main advantages of using this topology</a:t>
            </a:r>
          </a:p>
          <a:p>
            <a:r>
              <a:rPr lang="en-US" sz="2400" dirty="0"/>
              <a:t>Central and Lower modules also have few commutations</a:t>
            </a:r>
          </a:p>
          <a:p>
            <a:r>
              <a:rPr lang="en-US" sz="2400" dirty="0"/>
              <a:t>Answer: PWM loses the advantages of the asymmetric topology</a:t>
            </a:r>
          </a:p>
          <a:p>
            <a:r>
              <a:rPr lang="en-US" sz="2400" dirty="0"/>
              <a:t>Actually, any modification in the topology probably makes it unfeasible. </a:t>
            </a:r>
          </a:p>
          <a:p>
            <a:endParaRPr lang="pt-BR" sz="240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59EFE0FB-576B-4C41-8085-6AB0DD7A354A}"/>
              </a:ext>
            </a:extLst>
          </p:cNvPr>
          <p:cNvSpPr txBox="1">
            <a:spLocks/>
          </p:cNvSpPr>
          <p:nvPr/>
        </p:nvSpPr>
        <p:spPr>
          <a:xfrm>
            <a:off x="3015111" y="1475904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i="1" dirty="0" err="1"/>
              <a:t>Pref</a:t>
            </a:r>
            <a:endParaRPr lang="pt-BR" sz="2400" b="1" i="1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B0DE414-C807-4EB9-BC8F-06BA1DABA4E9}"/>
              </a:ext>
            </a:extLst>
          </p:cNvPr>
          <p:cNvCxnSpPr>
            <a:cxnSpLocks/>
          </p:cNvCxnSpPr>
          <p:nvPr/>
        </p:nvCxnSpPr>
        <p:spPr>
          <a:xfrm flipV="1">
            <a:off x="3111367" y="1892265"/>
            <a:ext cx="665000" cy="10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1F3762B8-AB57-4B1F-82CC-2BB7F38970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9824" y="310314"/>
            <a:ext cx="1245197" cy="93389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1802729-08BA-451E-B859-F4FEC03965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0371" y="343711"/>
            <a:ext cx="1203004" cy="90225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053B8A9-3C4B-4433-925F-98E292E7CE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1280" y="312066"/>
            <a:ext cx="1245197" cy="933898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CE32DB5C-29B3-4073-8C22-EA4042CC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7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3608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Distribution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733C0F-C27E-4314-A5E2-B5BDFCFAC9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05" y="1394694"/>
            <a:ext cx="6025544" cy="456093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78E49D9-C43F-4612-8EE0-73DFC9151C27}"/>
              </a:ext>
            </a:extLst>
          </p:cNvPr>
          <p:cNvSpPr txBox="1">
            <a:spLocks/>
          </p:cNvSpPr>
          <p:nvPr/>
        </p:nvSpPr>
        <p:spPr>
          <a:xfrm>
            <a:off x="3815211" y="1141053"/>
            <a:ext cx="845519" cy="50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Pref</a:t>
            </a:r>
            <a:endParaRPr lang="pt-BR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D2EAFE7-1BA8-49C6-BEB9-F87FBB3A3C2D}"/>
              </a:ext>
            </a:extLst>
          </p:cNvPr>
          <p:cNvCxnSpPr>
            <a:cxnSpLocks/>
          </p:cNvCxnSpPr>
          <p:nvPr/>
        </p:nvCxnSpPr>
        <p:spPr>
          <a:xfrm flipV="1">
            <a:off x="3911467" y="1557414"/>
            <a:ext cx="665000" cy="10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3D98471-914A-49E2-8EAB-5091C636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8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3286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3B1D4-8D3B-4BBB-ABC8-75F0224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2066"/>
            <a:ext cx="10058400" cy="5654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Distribution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29E96-4449-4BDB-8291-3CA1C132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897623"/>
            <a:ext cx="11470372" cy="5628175"/>
          </a:xfrm>
        </p:spPr>
        <p:txBody>
          <a:bodyPr>
            <a:normAutofit/>
          </a:bodyPr>
          <a:lstStyle/>
          <a:p>
            <a:r>
              <a:rPr lang="en-US" sz="2400" dirty="0"/>
              <a:t>It is dependent on the switching function (modulation index)</a:t>
            </a:r>
          </a:p>
          <a:p>
            <a:r>
              <a:rPr lang="en-US" sz="2400" dirty="0"/>
              <a:t>Nonlinear (this is the main drawback of the asymmetric topology)</a:t>
            </a:r>
          </a:p>
          <a:p>
            <a:endParaRPr lang="pt-BR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2CD2E0D-9FE9-4275-9437-41CF3766820E}"/>
              </a:ext>
            </a:extLst>
          </p:cNvPr>
          <p:cNvSpPr txBox="1">
            <a:spLocks/>
          </p:cNvSpPr>
          <p:nvPr/>
        </p:nvSpPr>
        <p:spPr>
          <a:xfrm>
            <a:off x="4512869" y="6563457"/>
            <a:ext cx="3155075" cy="58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noProof="1"/>
              <a:t>July, 20th - 2020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6746A5-13C3-4627-B15E-5161FB16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294" y="6633792"/>
            <a:ext cx="154012" cy="2242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AE22BA-F818-43DA-AADB-CAAD02A7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827" y="6658509"/>
            <a:ext cx="245159" cy="1747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EEE21A1-D07E-4524-9A80-01423DD4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6624469"/>
            <a:ext cx="645237" cy="23353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C3E0B69-1A80-45AB-B5A6-08D0FA20B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6624466"/>
            <a:ext cx="233530" cy="233531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DC836D-53F4-4DD8-AD10-B3441F5E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6" y="6654077"/>
            <a:ext cx="438693" cy="1743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D848650-7718-46DB-81C3-C3B3E1716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94" y="1900237"/>
            <a:ext cx="3952875" cy="7334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7054AE6-D3F7-47B7-BEB1-381A84C85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545" y="1856749"/>
            <a:ext cx="4259175" cy="8204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017E78C-FFA9-4772-8577-8E2E1CF751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994" y="2899391"/>
            <a:ext cx="4152900" cy="79057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7ED4D73-3744-49B2-9D22-DA4DF0F864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545" y="2756699"/>
            <a:ext cx="4530337" cy="18239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ABF27E4-261B-415C-822F-C393065DF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994" y="3909256"/>
            <a:ext cx="3819525" cy="7715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05D5ABD-6AC3-4F13-8B19-1ED792D012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9544" y="4680781"/>
            <a:ext cx="6326051" cy="1758902"/>
          </a:xfrm>
          <a:prstGeom prst="rect">
            <a:avLst/>
          </a:prstGeom>
        </p:spPr>
      </p:pic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D78F7506-E978-41FF-95CE-4D35C733D30E}"/>
              </a:ext>
            </a:extLst>
          </p:cNvPr>
          <p:cNvSpPr txBox="1">
            <a:spLocks/>
          </p:cNvSpPr>
          <p:nvPr/>
        </p:nvSpPr>
        <p:spPr>
          <a:xfrm>
            <a:off x="559994" y="5507666"/>
            <a:ext cx="4541392" cy="991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T. D. C. Busarello, A. L. de Sousa Marcondes </a:t>
            </a:r>
            <a:r>
              <a:rPr lang="pt-BR" sz="2400" dirty="0" err="1"/>
              <a:t>Reuter</a:t>
            </a:r>
            <a:r>
              <a:rPr lang="pt-BR" sz="2400" dirty="0"/>
              <a:t>, A. Péres </a:t>
            </a:r>
            <a:r>
              <a:rPr lang="pt-BR" sz="2400" dirty="0" err="1"/>
              <a:t>and</a:t>
            </a:r>
            <a:r>
              <a:rPr lang="pt-BR" sz="2400" dirty="0"/>
              <a:t> M. G. Simões, "</a:t>
            </a:r>
            <a:r>
              <a:rPr lang="pt-BR" sz="2400" dirty="0" err="1"/>
              <a:t>Understanding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Staircase</a:t>
            </a:r>
            <a:r>
              <a:rPr lang="pt-BR" sz="2400" dirty="0"/>
              <a:t> </a:t>
            </a:r>
            <a:r>
              <a:rPr lang="pt-BR" sz="2400" dirty="0" err="1"/>
              <a:t>Modulation</a:t>
            </a:r>
            <a:r>
              <a:rPr lang="pt-BR" sz="2400" dirty="0"/>
              <a:t> </a:t>
            </a:r>
            <a:r>
              <a:rPr lang="pt-BR" sz="2400" dirty="0" err="1"/>
              <a:t>Strategy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Its </a:t>
            </a:r>
            <a:r>
              <a:rPr lang="pt-BR" sz="2400" dirty="0" err="1"/>
              <a:t>Application</a:t>
            </a:r>
            <a:r>
              <a:rPr lang="pt-BR" sz="2400" dirty="0"/>
              <a:t> in Both </a:t>
            </a:r>
            <a:r>
              <a:rPr lang="pt-BR" sz="2400" dirty="0" err="1"/>
              <a:t>Isolated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Grid-</a:t>
            </a:r>
            <a:r>
              <a:rPr lang="pt-BR" sz="2400" dirty="0" err="1"/>
              <a:t>Connected</a:t>
            </a:r>
            <a:r>
              <a:rPr lang="pt-BR" sz="2400" dirty="0"/>
              <a:t> </a:t>
            </a:r>
            <a:r>
              <a:rPr lang="pt-BR" sz="2400" dirty="0" err="1"/>
              <a:t>Asymmetric</a:t>
            </a:r>
            <a:r>
              <a:rPr lang="pt-BR" sz="2400" dirty="0"/>
              <a:t> </a:t>
            </a:r>
            <a:r>
              <a:rPr lang="pt-BR" sz="2400" dirty="0" err="1"/>
              <a:t>Cascaded</a:t>
            </a:r>
            <a:r>
              <a:rPr lang="pt-BR" sz="2400" dirty="0"/>
              <a:t> H-Bridge </a:t>
            </a:r>
            <a:r>
              <a:rPr lang="pt-BR" sz="2400" dirty="0" err="1"/>
              <a:t>Multilevel</a:t>
            </a:r>
            <a:r>
              <a:rPr lang="pt-BR" sz="2400" dirty="0"/>
              <a:t> </a:t>
            </a:r>
            <a:r>
              <a:rPr lang="pt-BR" sz="2400" dirty="0" err="1"/>
              <a:t>Inverters</a:t>
            </a:r>
            <a:r>
              <a:rPr lang="pt-BR" sz="2400" dirty="0"/>
              <a:t>," in IEEE </a:t>
            </a:r>
            <a:r>
              <a:rPr lang="pt-BR" sz="2400" dirty="0" err="1"/>
              <a:t>Transactions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Industry</a:t>
            </a:r>
            <a:r>
              <a:rPr lang="pt-BR" sz="2400" dirty="0"/>
              <a:t> </a:t>
            </a:r>
            <a:r>
              <a:rPr lang="pt-BR" sz="2400" dirty="0" err="1"/>
              <a:t>Applications</a:t>
            </a:r>
            <a:r>
              <a:rPr lang="pt-BR" sz="2400" dirty="0"/>
              <a:t>, vol. 55, no. 5, pp. 5371-5382, </a:t>
            </a:r>
            <a:r>
              <a:rPr lang="pt-BR" sz="2400" dirty="0" err="1"/>
              <a:t>Sept</a:t>
            </a:r>
            <a:r>
              <a:rPr lang="pt-BR" sz="2400" dirty="0"/>
              <a:t>.-</a:t>
            </a:r>
            <a:r>
              <a:rPr lang="pt-BR" sz="2400" dirty="0" err="1"/>
              <a:t>Oct</a:t>
            </a:r>
            <a:r>
              <a:rPr lang="pt-BR" sz="2400" dirty="0"/>
              <a:t>. 2019, </a:t>
            </a:r>
            <a:r>
              <a:rPr lang="pt-BR" sz="2400" dirty="0" err="1"/>
              <a:t>doi</a:t>
            </a:r>
            <a:r>
              <a:rPr lang="pt-BR" sz="2400" dirty="0"/>
              <a:t>: 10.1109/TIA.2019.2927189.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5C18BF06-1240-4AB9-81CF-ADBA3970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pt-BR" noProof="1" smtClean="0"/>
              <a:pPr rtl="0"/>
              <a:t>9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59822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81_TF78757031.potx" id="{2D2315D5-809F-4AC3-8193-69983CE67CA2}" vid="{ED07627E-EAF2-4318-9E2A-55B340D512E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8D249-1983-451D-8451-059C0BA5C7BA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</Template>
  <TotalTime>0</TotalTime>
  <Words>1154</Words>
  <Application>Microsoft Office PowerPoint</Application>
  <PresentationFormat>Widescreen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Garamond</vt:lpstr>
      <vt:lpstr>Sabão</vt:lpstr>
      <vt:lpstr>Asymmetric Cascaded H-bridge Multilevel Inverter: Advantages and Challenges</vt:lpstr>
      <vt:lpstr>Agenda</vt:lpstr>
      <vt:lpstr>Topology (Power Structure)</vt:lpstr>
      <vt:lpstr>Staircase Modulation</vt:lpstr>
      <vt:lpstr>Staircase Modulation</vt:lpstr>
      <vt:lpstr>Staircase Modulation</vt:lpstr>
      <vt:lpstr>Staircase Modulation</vt:lpstr>
      <vt:lpstr>Power Distribution</vt:lpstr>
      <vt:lpstr>Power Distribution</vt:lpstr>
      <vt:lpstr>Power Distribution</vt:lpstr>
      <vt:lpstr>Power Distribution</vt:lpstr>
      <vt:lpstr>DC-link currents</vt:lpstr>
      <vt:lpstr>Closed-loop Current Control (grid)</vt:lpstr>
      <vt:lpstr>Closed-loop Current Control</vt:lpstr>
      <vt:lpstr>Closed-loop Voltage Control (isolated) </vt:lpstr>
      <vt:lpstr>Closed-loop Voltage Control </vt:lpstr>
      <vt:lpstr>Applications and Challenges</vt:lpstr>
      <vt:lpstr>Conclusions</vt:lpstr>
      <vt:lpstr>Acknowledgements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2020-07-14T15:03:54Z</dcterms:created>
  <dcterms:modified xsi:type="dcterms:W3CDTF">2020-07-17T20:09:36Z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